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3"/>
    <p:sldId id="261" r:id="rId4"/>
    <p:sldId id="26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83" r:id="rId13"/>
    <p:sldId id="284" r:id="rId14"/>
    <p:sldId id="285" r:id="rId15"/>
    <p:sldId id="293" r:id="rId16"/>
    <p:sldId id="286" r:id="rId17"/>
    <p:sldId id="287" r:id="rId18"/>
    <p:sldId id="288" r:id="rId19"/>
    <p:sldId id="289" r:id="rId20"/>
    <p:sldId id="290" r:id="rId21"/>
    <p:sldId id="291" r:id="rId22"/>
    <p:sldId id="294" r:id="rId23"/>
    <p:sldId id="292" r:id="rId24"/>
    <p:sldId id="299" r:id="rId25"/>
    <p:sldId id="295" r:id="rId26"/>
    <p:sldId id="296" r:id="rId27"/>
    <p:sldId id="297" r:id="rId28"/>
    <p:sldId id="298" r:id="rId29"/>
    <p:sldId id="300" r:id="rId30"/>
    <p:sldId id="301" r:id="rId31"/>
    <p:sldId id="304" r:id="rId32"/>
    <p:sldId id="302" r:id="rId33"/>
    <p:sldId id="305" r:id="rId34"/>
    <p:sldId id="30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D60093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E3466-FDB5-4471-B951-6C006119E9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2DF2-564D-4BA0-ACB7-BFAB36D2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0831" y="854960"/>
            <a:ext cx="5115064" cy="4489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739412"/>
            <a:ext cx="5518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260"/>
              </a:spcBef>
              <a:spcAft>
                <a:spcPts val="0"/>
              </a:spcAft>
              <a:tabLst>
                <a:tab pos="102870" algn="l"/>
              </a:tabLs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ea typeface="Times New Roman" panose="02020603050405020304" pitchFamily="18" charset="0"/>
              </a:rPr>
              <a:t>What does the man do?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5895" y="2561049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260"/>
              </a:spcBef>
              <a:spcAft>
                <a:spcPts val="0"/>
              </a:spcAft>
              <a:tabLst>
                <a:tab pos="102870" algn="l"/>
              </a:tabLs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ea typeface="Times New Roman" panose="02020603050405020304" pitchFamily="18" charset="0"/>
              </a:rPr>
              <a:t>What do you know about a sumo wrestler?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17304" y="497205"/>
            <a:ext cx="3871913" cy="1015663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4</a:t>
            </a:r>
            <a:endParaRPr lang="en-US" altLang="en-US" sz="6000" b="1" dirty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95682" y="2428504"/>
            <a:ext cx="78301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Lesson 2</a:t>
            </a:r>
            <a:r>
              <a:rPr lang="en-US" sz="5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: READING</a:t>
            </a:r>
            <a:endParaRPr lang="en-US" sz="5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.VnVogu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0833" y="1512868"/>
            <a:ext cx="76503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food and health 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397" y="2478518"/>
            <a:ext cx="61655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.VnVogue" panose="020B7200000000000000" pitchFamily="34" charset="0"/>
                <a:cs typeface="Times New Roman" panose="02020603050405020304" pitchFamily="18" charset="0"/>
              </a:rPr>
              <a:t>- SUMO WRESTLERS </a:t>
            </a:r>
            <a:endParaRPr lang="en-US" sz="5000" dirty="0">
              <a:latin typeface=".VnVogue" panose="020B7200000000000000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47 Covied 19 ideas | hand washing poster, kids clipart, cartoon ki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224"/>
            <a:ext cx="4687271" cy="563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2464" y="2105561"/>
            <a:ext cx="738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Vogue" panose="020B7200000000000000" pitchFamily="34" charset="0"/>
              </a:rPr>
              <a:t>TRUE or FALSE?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.VnVogue" panose="020B7200000000000000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549" y="1202661"/>
            <a:ext cx="83516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sumo wrestlers weigh 190 kilos.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548" y="2159292"/>
            <a:ext cx="92571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Sumo wrestlers start training early in the 	morning.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548" y="3464214"/>
            <a:ext cx="93459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They have a big breakfast.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549" y="4488109"/>
            <a:ext cx="92571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 There’s a lot of fat in chankonabe.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548" y="5477023"/>
            <a:ext cx="79965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They sometimes eat sweet foods. 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9666"/>
            <a:ext cx="12191999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TRUE – FALSE  QUIZ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45273" y="1213659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145273" y="2159292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145274" y="3298065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145271" y="4300933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145272" y="5303801"/>
            <a:ext cx="637309" cy="69051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én màn bí mật thuật toán chấm điểm PTE phần 1: Read Aloud - Sự Sống Còn –  PTE Onlin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9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1"/>
          <a:srcRect t="1404"/>
          <a:stretch>
            <a:fillRect/>
          </a:stretch>
        </p:blipFill>
        <p:spPr>
          <a:xfrm>
            <a:off x="2260845" y="1233996"/>
            <a:ext cx="7670309" cy="452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12381"/>
            <a:ext cx="12191999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36195" algn="ctr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FFFF00"/>
                </a:solidFill>
                <a:effectLst/>
                <a:latin typeface="VNI-Garam" pitchFamily="2" charset="0"/>
                <a:ea typeface="Times New Roman" panose="02020603050405020304" pitchFamily="18" charset="0"/>
              </a:rPr>
              <a:t>Read the text. Complete the interview with questions a – d.</a:t>
            </a:r>
            <a:endParaRPr lang="en-US" sz="4000" dirty="0">
              <a:solidFill>
                <a:srgbClr val="FFFF00"/>
              </a:solidFill>
              <a:effectLst/>
              <a:latin typeface="VNI-Garam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8538" y="792480"/>
          <a:ext cx="11883462" cy="6065520"/>
        </p:xfrm>
        <a:graphic>
          <a:graphicData uri="http://schemas.openxmlformats.org/drawingml/2006/table">
            <a:tbl>
              <a:tblPr/>
              <a:tblGrid>
                <a:gridCol w="11883462"/>
              </a:tblGrid>
              <a:tr h="171305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Those sumo wrestlers are big! How much do they weigh?</a:t>
                      </a:r>
                      <a:br>
                        <a:rPr lang="en-US" sz="28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top wrestlers weigh more than 140 kilos. The heaviest are around 190 kilos.</a:t>
                      </a:r>
                      <a:endParaRPr lang="en-US" sz="2800" b="0" i="0" dirty="0">
                        <a:solidFill>
                          <a:srgbClr val="242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it a popular sport?</a:t>
                      </a:r>
                      <a:b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Well, there aren’t many sumo wrestlers these days. It isn’t a healthy lifestyle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_________________________</a:t>
                      </a:r>
                      <a:br>
                        <a:rPr lang="en-US" sz="28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get up early and 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5 a.m. until about 1 p.m.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they have for breakfast?</a:t>
                      </a:r>
                      <a:b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don’t have breakfast – so they’re very hungry at lunchtime and they eat a lot!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____________________________</a:t>
                      </a:r>
                      <a:br>
                        <a:rPr lang="en-US" sz="2800" b="0" i="0" dirty="0">
                          <a:solidFill>
                            <a:srgbClr val="E5784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have a special 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dish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called </a:t>
                      </a:r>
                      <a:r>
                        <a:rPr lang="en-US" sz="2800" b="0" i="1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chankonabe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There’s a lot of meat or fish in </a:t>
                      </a:r>
                      <a:r>
                        <a:rPr lang="en-US" sz="2800" b="0" i="1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chankonabe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there are also a lot of vegetables.</a:t>
                      </a:r>
                      <a:endParaRPr lang="en-US" sz="2800" b="0" i="0" dirty="0">
                        <a:solidFill>
                          <a:srgbClr val="2420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11001" y="4170791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88795" y="5497681"/>
            <a:ext cx="8377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43583" y="2817226"/>
          <a:ext cx="5082655" cy="689888"/>
        </p:xfrm>
        <a:graphic>
          <a:graphicData uri="http://schemas.openxmlformats.org/drawingml/2006/table">
            <a:tbl>
              <a:tblPr/>
              <a:tblGrid>
                <a:gridCol w="5082655"/>
              </a:tblGrid>
              <a:tr h="689888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</a:rPr>
                        <a:t>What’s their typical day?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000500" y="3609706"/>
            <a:ext cx="13312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6991" y="5357634"/>
          <a:ext cx="5861130" cy="707886"/>
        </p:xfrm>
        <a:graphic>
          <a:graphicData uri="http://schemas.openxmlformats.org/drawingml/2006/table">
            <a:tbl>
              <a:tblPr/>
              <a:tblGrid>
                <a:gridCol w="5861130"/>
              </a:tblGrid>
              <a:tr h="707886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</a:rPr>
                        <a:t>What do they have for lunch?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000500" y="4170791"/>
            <a:ext cx="137843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102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Rockwell Extra Bold" panose="02060903040505020403" pitchFamily="18" charset="0"/>
              </a:rPr>
              <a:t>The sports interview .... SUMO STYLE</a:t>
            </a:r>
            <a:endParaRPr lang="en-US" sz="3600" dirty="0">
              <a:solidFill>
                <a:srgbClr val="002060"/>
              </a:solidFill>
              <a:latin typeface="Rockwell Extra Bold" panose="020609030405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616" y="1012954"/>
            <a:ext cx="1149076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 __________________</a:t>
            </a:r>
            <a:endParaRPr lang="en-US" sz="2800" b="0" i="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Well, it’s full of vitamins and there isn’t much fat in it, but they eat enormous quantities – sometimes six or seven bowls – and then maybe five bowls of rice.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0" i="0" dirty="0">
              <a:solidFill>
                <a:srgbClr val="E578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solidFill>
                  <a:srgbClr val="E578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they exercise a lot.</a:t>
            </a:r>
            <a:br>
              <a:rPr lang="en-US" sz="2800" b="0" i="0" dirty="0">
                <a:solidFill>
                  <a:srgbClr val="E578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but not after meals. After lunch they sleep, then they get up and eat more me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chankonabe.</a:t>
            </a:r>
            <a:endParaRPr lang="en-US" sz="2800" b="0" i="1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________________________________ </a:t>
            </a:r>
            <a:endParaRPr lang="en-US" sz="2800" b="0" i="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Yes, some eggs, salads, some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desserts</a:t>
            </a:r>
            <a:r>
              <a:rPr lang="en-US" sz="2800" b="0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maybe; but always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chankonabe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So, if you want to be sumo size, eat and sleep a lot. If not, maybe do sports which are healthier!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48953" y="923585"/>
          <a:ext cx="4191000" cy="54864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  <a:ea typeface="SimSun" panose="02010600030101010101" pitchFamily="2" charset="-122"/>
                        </a:rPr>
                        <a:t>Is it healthy?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  <a:ea typeface="SimSun" panose="02010600030101010101" pitchFamily="2" charset="-122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00499" y="372574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75268" y="3920981"/>
          <a:ext cx="7818199" cy="548640"/>
        </p:xfrm>
        <a:graphic>
          <a:graphicData uri="http://schemas.openxmlformats.org/drawingml/2006/table">
            <a:tbl>
              <a:tblPr/>
              <a:tblGrid>
                <a:gridCol w="7818199"/>
              </a:tblGrid>
              <a:tr h="0">
                <a:tc>
                  <a:txBody>
                    <a:bodyPr/>
                    <a:lstStyle/>
                    <a:p>
                      <a:r>
                        <a:rPr lang="en-US" sz="3000" b="0" i="1" dirty="0">
                          <a:solidFill>
                            <a:srgbClr val="0070C0"/>
                          </a:solidFill>
                          <a:effectLst/>
                          <a:latin typeface=".VnVogue" panose="020B7200000000000000" pitchFamily="34" charset="0"/>
                        </a:rPr>
                        <a:t>Do they ever eat any different foods?</a:t>
                      </a:r>
                      <a:endParaRPr lang="en-US" sz="3000" i="1" dirty="0">
                        <a:solidFill>
                          <a:srgbClr val="0070C0"/>
                        </a:solidFill>
                        <a:effectLst/>
                        <a:latin typeface=".VnVogue" panose="020B7200000000000000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89730" y="58431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80465"/>
            <a:ext cx="1219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Listen to the text again and complete the summary with five of the words in the box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781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5018" y="2911876"/>
            <a:ext cx="9490229" cy="10711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6400" b="1" dirty="0">
                <a:ln w="19050">
                  <a:solidFill>
                    <a:schemeClr val="accent2"/>
                  </a:solidFill>
                  <a:prstDash val="solid"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mprint MT Shadow" panose="04020605060303030202" pitchFamily="82" charset="0"/>
              </a:rPr>
              <a:t>BACK TO THE BOARD </a:t>
            </a:r>
            <a:endParaRPr lang="en-US" sz="6400" b="1" dirty="0">
              <a:ln w="19050">
                <a:solidFill>
                  <a:schemeClr val="accent2"/>
                </a:solidFill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Imprint MT Shadow" panose="04020605060303030202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42731" y="477237"/>
            <a:ext cx="10631953" cy="16409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11143" y="638066"/>
            <a:ext cx="1420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eat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0928" y="639016"/>
            <a:ext cx="922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is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5571" y="1231584"/>
            <a:ext cx="1420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sleep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3943" y="620450"/>
            <a:ext cx="2099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healthy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7611" y="614573"/>
            <a:ext cx="1673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before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9067" y="614559"/>
            <a:ext cx="2631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</a:rPr>
              <a:t>mornings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0345" y="1246065"/>
            <a:ext cx="1333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isn’t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27668" y="1284397"/>
            <a:ext cx="2602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afternoons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4530" y="1225549"/>
            <a:ext cx="2383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unhealthy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4725" y="1211355"/>
            <a:ext cx="1333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.VnVogue" panose="020B7200000000000000" pitchFamily="34" charset="0"/>
              </a:rPr>
              <a:t>after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38267" y="2501843"/>
          <a:ext cx="11582982" cy="2929890"/>
        </p:xfrm>
        <a:graphic>
          <a:graphicData uri="http://schemas.openxmlformats.org/drawingml/2006/table">
            <a:tbl>
              <a:tblPr/>
              <a:tblGrid>
                <a:gridCol w="1158298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lifestyle of sumo wrestlers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normal. The food which they eat is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but they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lot. They also sleep a lot in the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they don’t exercise </a:t>
                      </a:r>
                      <a:r>
                        <a:rPr lang="en-US" sz="3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meals.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152943" y="4120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Friends Plus for Vietnam G6 SB Track 2.0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655101" y="575475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28008 0.19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18203 0.3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64479 0.389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24818 0.407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1979 0.51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/>
      <p:bldP spid="11" grpId="0"/>
      <p:bldP spid="14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549" y="1202661"/>
            <a:ext cx="83516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Most sumo wrestlers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548" y="2159292"/>
            <a:ext cx="92571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Sumo wrestlers start training early in the 	morning.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548" y="3464214"/>
            <a:ext cx="93459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They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549" y="4488109"/>
            <a:ext cx="36263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 There’s a lot of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548" y="5477023"/>
            <a:ext cx="79965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They sometimes eat sweet foods. 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9666"/>
            <a:ext cx="12191999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  <a:cs typeface="Times New Roman" panose="02020603050405020304" pitchFamily="18" charset="0"/>
              </a:rPr>
              <a:t>TRUE – FALSE  QUIZ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45273" y="1213659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145273" y="2159292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145274" y="3298065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145271" y="4300933"/>
            <a:ext cx="637309" cy="657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145272" y="5303801"/>
            <a:ext cx="637309" cy="69051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145271" y="2072680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5271" y="5228842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45271" y="1125144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26294" y="4181317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26294" y="3211453"/>
            <a:ext cx="68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0864" y="1213240"/>
            <a:ext cx="60940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weigh 190 kilos.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268548" y="1203593"/>
            <a:ext cx="71415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the heaviest sumo wrestlers</a:t>
            </a:r>
            <a:endParaRPr lang="en-US" sz="3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1328" y="3487620"/>
            <a:ext cx="13918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</a:t>
            </a:r>
            <a:endParaRPr lang="en-US" sz="3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07515" y="3476045"/>
            <a:ext cx="362860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big breakfast.</a:t>
            </a:r>
            <a:endParaRPr lang="en-US" sz="3400" dirty="0"/>
          </a:p>
        </p:txBody>
      </p:sp>
      <p:sp>
        <p:nvSpPr>
          <p:cNvPr id="28" name="TextBox 27"/>
          <p:cNvSpPr txBox="1"/>
          <p:nvPr/>
        </p:nvSpPr>
        <p:spPr>
          <a:xfrm>
            <a:off x="1801328" y="3475789"/>
            <a:ext cx="24179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don’t have</a:t>
            </a:r>
            <a:endParaRPr lang="en-US" sz="3400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9887" y="4505493"/>
            <a:ext cx="61693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chankonabe.</a:t>
            </a:r>
            <a:endParaRPr lang="en-US" sz="3400" dirty="0"/>
          </a:p>
        </p:txBody>
      </p:sp>
      <p:sp>
        <p:nvSpPr>
          <p:cNvPr id="30" name="TextBox 29"/>
          <p:cNvSpPr txBox="1"/>
          <p:nvPr/>
        </p:nvSpPr>
        <p:spPr>
          <a:xfrm>
            <a:off x="247159" y="4487853"/>
            <a:ext cx="45002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 </a:t>
            </a:r>
            <a:r>
              <a:rPr lang="en-US" sz="3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isn’t much fat</a:t>
            </a:r>
            <a:endParaRPr lang="en-US" sz="3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6419 0.0009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08047 -0.0016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6914 -0.0013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  <p:bldP spid="21" grpId="0"/>
      <p:bldP spid="22" grpId="0"/>
      <p:bldP spid="23" grpId="0"/>
      <p:bldP spid="24" grpId="0"/>
      <p:bldP spid="25" grpId="0"/>
      <p:bldP spid="3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96945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/>
                <a:latin typeface="VNI-Fato" pitchFamily="2" charset="0"/>
                <a:ea typeface="Times New Roman" panose="02020603050405020304" pitchFamily="18" charset="0"/>
              </a:rPr>
              <a:t>Vocabulary Plus</a:t>
            </a:r>
            <a:endParaRPr lang="en-US" sz="7200" dirty="0">
              <a:solidFill>
                <a:srgbClr val="002060"/>
              </a:solidFill>
              <a:latin typeface="VNI-Fato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37"/>
            <a:ext cx="12191999" cy="691024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0390" y="3162618"/>
          <a:ext cx="11134846" cy="1310640"/>
        </p:xfrm>
        <a:graphic>
          <a:graphicData uri="http://schemas.openxmlformats.org/drawingml/2006/table">
            <a:tbl>
              <a:tblPr/>
              <a:tblGrid>
                <a:gridCol w="1113484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>
                          <a:solidFill>
                            <a:srgbClr val="242021"/>
                          </a:solidFill>
                          <a:effectLst/>
                          <a:latin typeface="Book Antiqua" panose="02040602050305030304" pitchFamily="18" charset="0"/>
                        </a:rPr>
                        <a:t>Use a dictionary to check the meanings of the words in </a:t>
                      </a:r>
                      <a:r>
                        <a:rPr lang="en-US" sz="4000" b="1" i="0" dirty="0">
                          <a:solidFill>
                            <a:srgbClr val="00ADEE"/>
                          </a:solidFill>
                          <a:effectLst/>
                          <a:latin typeface="Book Antiqua" panose="02040602050305030304" pitchFamily="18" charset="0"/>
                        </a:rPr>
                        <a:t>blue </a:t>
                      </a:r>
                      <a:r>
                        <a:rPr lang="en-US" sz="4000" b="1" i="0" dirty="0">
                          <a:solidFill>
                            <a:srgbClr val="242021"/>
                          </a:solidFill>
                          <a:effectLst/>
                          <a:latin typeface="Book Antiqua" panose="02040602050305030304" pitchFamily="18" charset="0"/>
                        </a:rPr>
                        <a:t>in the text.</a:t>
                      </a:r>
                      <a:endParaRPr lang="en-US" sz="40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00500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 Easy No Bake Dessert Cup Recipe | Eggless Dessert Idea | Yummy - Kultejas  New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75" y="1341841"/>
            <a:ext cx="6310990" cy="354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046" y="0"/>
            <a:ext cx="3171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.VnVogue" panose="020B7200000000000000" pitchFamily="34" charset="0"/>
              </a:rPr>
              <a:t>New words </a:t>
            </a:r>
            <a:endParaRPr lang="en-US" sz="4000" u="sng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4" y="1324657"/>
            <a:ext cx="4577788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to train (v) 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treɪn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 </a:t>
            </a:r>
            <a:endParaRPr lang="en-US" sz="3600" dirty="0">
              <a:solidFill>
                <a:srgbClr val="FF000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3406" y="1918035"/>
            <a:ext cx="8400326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6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train</a:t>
            </a:r>
            <a:r>
              <a:rPr lang="en-US" sz="36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the gym for two hours a day.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43406" y="3308068"/>
            <a:ext cx="6105644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49880" algn="l"/>
                <a:tab pos="5324475" algn="l"/>
              </a:tabLst>
            </a:pPr>
            <a:r>
              <a:rPr lang="en-US" sz="3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Their garden is </a:t>
            </a:r>
            <a:r>
              <a:rPr lang="en-US" sz="36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enormou</a:t>
            </a:r>
            <a:r>
              <a:rPr lang="en-US" sz="3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44" y="3986252"/>
            <a:ext cx="6105644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bowl (n) 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bəʊl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  <a:endParaRPr lang="en-US" sz="3600" dirty="0">
              <a:solidFill>
                <a:srgbClr val="FF000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85" y="5985111"/>
            <a:ext cx="6105644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dish (n) 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dɪʃ</a:t>
            </a:r>
            <a:r>
              <a: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/</a:t>
            </a:r>
            <a:endParaRPr lang="en-US" sz="3600" dirty="0">
              <a:solidFill>
                <a:srgbClr val="FF000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3845" y="739273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sweet food eaten at the end of a meal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646330"/>
            <a:ext cx="4178461" cy="695511"/>
            <a:chOff x="0" y="646330"/>
            <a:chExt cx="4178461" cy="695511"/>
          </a:xfrm>
        </p:grpSpPr>
        <p:sp>
          <p:nvSpPr>
            <p:cNvPr id="6" name="TextBox 5"/>
            <p:cNvSpPr txBox="1"/>
            <p:nvPr/>
          </p:nvSpPr>
          <p:spPr>
            <a:xfrm>
              <a:off x="0" y="646330"/>
              <a:ext cx="4178461" cy="695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287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49880" algn="l"/>
                  <a:tab pos="5324475" algn="l"/>
                </a:tabLst>
              </a:pPr>
              <a:r>
                <a: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dessert (n) 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dɪˈzɜːt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 </a:t>
              </a:r>
              <a:endPara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902825" y="739272"/>
              <a:ext cx="115747" cy="1795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-9644" y="2698794"/>
            <a:ext cx="6105644" cy="695511"/>
            <a:chOff x="-9644" y="2698794"/>
            <a:chExt cx="6105644" cy="695511"/>
          </a:xfrm>
        </p:grpSpPr>
        <p:sp>
          <p:nvSpPr>
            <p:cNvPr id="12" name="TextBox 11"/>
            <p:cNvSpPr txBox="1"/>
            <p:nvPr/>
          </p:nvSpPr>
          <p:spPr>
            <a:xfrm>
              <a:off x="-9644" y="2698794"/>
              <a:ext cx="6105644" cy="695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287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2849880" algn="l"/>
                  <a:tab pos="5324475" algn="l"/>
                </a:tabLst>
              </a:pPr>
              <a:r>
                <a: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enormous (adj)</a:t>
              </a:r>
              <a:r>
                <a:rPr lang="en-US" sz="3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ɪˈnɔːməs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 </a:t>
              </a:r>
              <a:endPara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661260" y="2737533"/>
              <a:ext cx="129250" cy="2079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803461" y="1434173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to exercise or to </a:t>
            </a:r>
            <a:r>
              <a:rPr lang="en-US" sz="30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02387" y="2769550"/>
            <a:ext cx="61577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very big or huge.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Decor Bamboo Bowl Teal each | Woolwort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74" y="2564365"/>
            <a:ext cx="4201503" cy="420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587432" y="4802566"/>
            <a:ext cx="82604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food that is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good health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2046" y="5533343"/>
            <a:ext cx="7419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There are lots of </a:t>
            </a:r>
            <a:r>
              <a:rPr lang="en-US" sz="3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vegetables.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9644" y="4698101"/>
            <a:ext cx="6105644" cy="695511"/>
            <a:chOff x="-9644" y="4698101"/>
            <a:chExt cx="6105644" cy="695511"/>
          </a:xfrm>
        </p:grpSpPr>
        <p:sp>
          <p:nvSpPr>
            <p:cNvPr id="18" name="TextBox 17"/>
            <p:cNvSpPr txBox="1"/>
            <p:nvPr/>
          </p:nvSpPr>
          <p:spPr>
            <a:xfrm>
              <a:off x="-9644" y="4698101"/>
              <a:ext cx="6105644" cy="695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160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vitamin (n) 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/ˈ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vɪtəmɪn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Bodoni MT" panose="02070603080606020203" pitchFamily="18" charset="0"/>
                  <a:ea typeface="Times New Roman" panose="02020603050405020304" pitchFamily="18" charset="0"/>
                </a:rPr>
                <a:t>/</a:t>
              </a:r>
              <a:endParaRPr lang="en-US" sz="3600" dirty="0">
                <a:solidFill>
                  <a:srgbClr val="FF000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407102" y="4750854"/>
              <a:ext cx="129250" cy="2079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894683" y="6071173"/>
            <a:ext cx="8776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food prepared in a particular way as part of a meal.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6" grpId="0"/>
      <p:bldP spid="20" grpId="0"/>
      <p:bldP spid="22" grpId="0"/>
      <p:bldP spid="22" grpId="1"/>
      <p:bldP spid="33" grpId="0"/>
      <p:bldP spid="33" grpId="1"/>
      <p:bldP spid="34" grpId="0"/>
      <p:bldP spid="34" grpId="1"/>
      <p:bldP spid="37" grpId="0"/>
      <p:bldP spid="37" grpId="1"/>
      <p:bldP spid="35" grpId="0"/>
      <p:bldP spid="42" grpId="0"/>
      <p:bldP spid="4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3301"/>
            <a:ext cx="1219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Bodoni MT Black" panose="02070A03080606020203" pitchFamily="18" charset="0"/>
              </a:rPr>
              <a:t>VOCABULARY PLUS 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12192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26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SimSun" panose="02010600030101010101" pitchFamily="2" charset="-122"/>
              </a:rPr>
              <a:t>Complete the sentences with the correct blue words from the text.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SimSun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495" y="1503473"/>
            <a:ext cx="10910656" cy="407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 are good for you.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Sports people usually _______ every day.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Spaghetti </a:t>
            </a:r>
            <a:r>
              <a:rPr lang="en-US" sz="3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bolognese</a:t>
            </a: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a popular _________ in Italy.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have _________ at the end of a meal.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put rice or soup in a ________.</a:t>
            </a:r>
            <a:endParaRPr lang="en-US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851" y="1648457"/>
            <a:ext cx="25123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Vitamins </a:t>
            </a:r>
            <a:endParaRPr lang="en-US" sz="3400" b="1" i="1" dirty="0">
              <a:solidFill>
                <a:srgbClr val="FF0000"/>
              </a:solidFill>
              <a:effectLst/>
              <a:latin typeface=".VnVogue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8817" y="2466682"/>
            <a:ext cx="16320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latin typeface=".VnVogue" panose="020B7200000000000000" pitchFamily="34" charset="0"/>
                <a:ea typeface="Times New Roman" panose="02020603050405020304" pitchFamily="18" charset="0"/>
              </a:rPr>
              <a:t>train</a:t>
            </a:r>
            <a:endParaRPr lang="en-US" sz="3400" b="1" i="1" dirty="0">
              <a:solidFill>
                <a:srgbClr val="FF0000"/>
              </a:solidFill>
              <a:effectLst/>
              <a:latin typeface=".VnVogue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2167" y="4886291"/>
            <a:ext cx="14633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bowl </a:t>
            </a:r>
            <a:endParaRPr lang="en-US" sz="3400" b="1" i="1" dirty="0">
              <a:solidFill>
                <a:srgbClr val="FF0000"/>
              </a:solidFill>
              <a:effectLst/>
              <a:latin typeface=".VnVogue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0121" y="3313781"/>
            <a:ext cx="152326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dish </a:t>
            </a:r>
            <a:endParaRPr lang="en-US" sz="3400" b="1" i="1" dirty="0">
              <a:solidFill>
                <a:srgbClr val="FF0000"/>
              </a:solidFill>
              <a:effectLst/>
              <a:latin typeface=".VnVogue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5190" y="4079886"/>
            <a:ext cx="20167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26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Times New Roman" panose="02020603050405020304" pitchFamily="18" charset="0"/>
              </a:rPr>
              <a:t>desserts </a:t>
            </a:r>
            <a:endParaRPr lang="en-US" sz="3400" b="1" i="1" dirty="0">
              <a:solidFill>
                <a:srgbClr val="FF0000"/>
              </a:solidFill>
              <a:effectLst/>
              <a:latin typeface=".VnVogue" panose="020B7200000000000000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Primal reasons why is competition good for busines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220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8478" y="2121763"/>
            <a:ext cx="3675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Question battle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83" y="1250094"/>
            <a:ext cx="11334565" cy="419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03505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Makes 5 questions related to the content in the lesson.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03505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After finishing making questions, the whole class put away all the books, each member of each team will take turns reading out a question for the other team to answer.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03505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In 1 minute, if the opposite team cannot answer, the asking team will get points. The team that has the most answers will win.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/>
              <a:latin typeface=".VnTime" panose="020B7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5568" y="293887"/>
            <a:ext cx="446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RULES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375" y="839611"/>
            <a:ext cx="9230558" cy="2281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  <a:endParaRPr lang="en-US" sz="3200" b="1" i="1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tabLst>
                <a:tab pos="440055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long do sumo wrestlers train in a day?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tabLst>
                <a:tab pos="4400550" algn="l"/>
              </a:tabLs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is the special dish for them?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B40-410 5WDZ-Fit - Vending.comVending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28" y="618873"/>
            <a:ext cx="4033312" cy="58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84896" y="2446785"/>
            <a:ext cx="6307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Vending machine</a:t>
            </a:r>
            <a:endParaRPr lang="en-US" sz="4400" dirty="0">
              <a:solidFill>
                <a:srgbClr val="C00000"/>
              </a:solidFill>
              <a:latin typeface="Elephant" panose="020209040905050203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1" cy="6857999"/>
            <a:chOff x="0" y="816693"/>
            <a:chExt cx="12192001" cy="6041306"/>
          </a:xfrm>
        </p:grpSpPr>
        <p:sp>
          <p:nvSpPr>
            <p:cNvPr id="4" name="TextBox 3"/>
            <p:cNvSpPr txBox="1"/>
            <p:nvPr/>
          </p:nvSpPr>
          <p:spPr>
            <a:xfrm>
              <a:off x="0" y="816693"/>
              <a:ext cx="12192000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D60093"/>
                  </a:solidFill>
                  <a:latin typeface="Bodoni MT Black" panose="02070A03080606020203" pitchFamily="18" charset="0"/>
                </a:rPr>
                <a:t>DISCUSSION</a:t>
              </a:r>
              <a:endParaRPr lang="en-US" sz="6000" dirty="0">
                <a:solidFill>
                  <a:srgbClr val="D60093"/>
                </a:solidFill>
                <a:latin typeface="Bodoni MT Black" panose="02070A03080606020203" pitchFamily="18" charset="0"/>
              </a:endParaRPr>
            </a:p>
          </p:txBody>
        </p:sp>
        <p:pic>
          <p:nvPicPr>
            <p:cNvPr id="2050" name="Picture 2" descr="Discussions - Global MAAN - MAAN Platform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740023"/>
              <a:ext cx="12192000" cy="511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3936" y="1338306"/>
            <a:ext cx="9754341" cy="1642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Do you think a sumo wrestler’s life is interesting? Why / Why not?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/>
              <a:latin typeface="VNI-Bodon-Poster" pitchFamily="2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3616"/>
            <a:ext cx="2823099" cy="35643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5962" y="2318625"/>
            <a:ext cx="8440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What is your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favourite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/>
                <a:latin typeface="VNI-Bodon-Poster" pitchFamily="2" charset="0"/>
                <a:ea typeface="Times New Roman" panose="02020603050405020304" pitchFamily="18" charset="0"/>
              </a:rPr>
              <a:t> dish?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/>
              <a:latin typeface="VNI-Bodon-Poster" pitchFamily="2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0350"/>
            <a:ext cx="2729105" cy="36176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593059" y="34707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Gisha" panose="020B0502040204020203" pitchFamily="34" charset="-79"/>
              </a:rPr>
              <a:t>Homework </a:t>
            </a:r>
            <a:endParaRPr lang="en-US" sz="6500" b="1" kern="10" dirty="0">
              <a:ln w="9525">
                <a:solidFill>
                  <a:srgbClr val="0000FF"/>
                </a:solidFill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Gisha" panose="020B0502040204020203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301" y="1656165"/>
            <a:ext cx="10565718" cy="332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the new words.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Read Skill strategy.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Workbook: exercises 1, 2/ p.40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Draw and color a picture of your favorite food.</a:t>
            </a:r>
            <a:endParaRPr lang="en-US" sz="36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ật Mí Cách Làm Bánh Pizza Xúc Xích Siêu Ngon Chiêu Đãi Cả Nhà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79" y="1132168"/>
            <a:ext cx="5695801" cy="36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8417" y="5223438"/>
            <a:ext cx="2273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lephant" panose="02020904090505020303" pitchFamily="18" charset="0"/>
              </a:rPr>
              <a:t>Pizza </a:t>
            </a:r>
            <a:endParaRPr lang="en-US" sz="4800" dirty="0">
              <a:solidFill>
                <a:srgbClr val="C00000"/>
              </a:solidFill>
              <a:latin typeface="Elephant" panose="020209040905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ốc 4 hộp sữa chua trái cây dâu Vinamilk Greek Yoghurt 100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464">
            <a:off x="1299692" y="1171853"/>
            <a:ext cx="6019060" cy="451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4417" y="2659559"/>
            <a:ext cx="311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lephant" panose="02020904090505020303" pitchFamily="18" charset="0"/>
              </a:rPr>
              <a:t>Yoghurt  </a:t>
            </a:r>
            <a:endParaRPr lang="en-US" sz="4800" dirty="0">
              <a:solidFill>
                <a:srgbClr val="C00000"/>
              </a:solidFill>
              <a:latin typeface="Elephant" panose="020209040905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ánh mì sandwich kẹp cho năng lượng cả ngà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40" y="914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9608" y="4724400"/>
            <a:ext cx="349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Sandwich  </a:t>
            </a:r>
            <a:endParaRPr lang="en-US" sz="4400" dirty="0">
              <a:solidFill>
                <a:srgbClr val="C00000"/>
              </a:solidFill>
              <a:latin typeface="Elephant" panose="020209040905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62" y="787742"/>
            <a:ext cx="6790676" cy="4526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2648" y="5090160"/>
            <a:ext cx="349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Chicken   </a:t>
            </a:r>
            <a:endParaRPr lang="en-US" sz="4400" dirty="0">
              <a:solidFill>
                <a:srgbClr val="C00000"/>
              </a:solidFill>
              <a:latin typeface="Elephant" panose="020209040905050203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ganic Mixed Nuts Dry Fruit Natural Organic Mix Dry Nuts Healthy Snack  Food Pecan Nuts - Buy Mixed Nuts,Walnut Wholesale,Food Snack Product on  Alibaba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46" y="878147"/>
            <a:ext cx="4799120" cy="47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8260" y="5595132"/>
            <a:ext cx="2175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Nuts   </a:t>
            </a:r>
            <a:endParaRPr lang="en-US" sz="4400" dirty="0">
              <a:solidFill>
                <a:srgbClr val="C00000"/>
              </a:solidFill>
              <a:latin typeface="Elephant" panose="0202090409050502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8978" y="5242263"/>
            <a:ext cx="2195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lephant" panose="02020904090505020303" pitchFamily="18" charset="0"/>
              </a:rPr>
              <a:t>Juice    </a:t>
            </a:r>
            <a:endParaRPr lang="en-US" sz="4400" dirty="0">
              <a:solidFill>
                <a:srgbClr val="C00000"/>
              </a:solidFill>
              <a:latin typeface="Elephant" panose="02020904090505020303" pitchFamily="18" charset="0"/>
            </a:endParaRPr>
          </a:p>
        </p:txBody>
      </p:sp>
      <p:pic>
        <p:nvPicPr>
          <p:cNvPr id="2052" name="Picture 4" descr="JUICE SALES STILL SWEET - Supermarket New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24" y="696558"/>
            <a:ext cx="4710907" cy="45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3952</Words>
  <Application>WPS Presentation</Application>
  <PresentationFormat>Widescreen</PresentationFormat>
  <Paragraphs>224</Paragraphs>
  <Slides>33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68" baseType="lpstr">
      <vt:lpstr>Arial</vt:lpstr>
      <vt:lpstr>SimSun</vt:lpstr>
      <vt:lpstr>Wingdings</vt:lpstr>
      <vt:lpstr>Imprint MT Shadow</vt:lpstr>
      <vt:lpstr>Elephant</vt:lpstr>
      <vt:lpstr>Sitka Text</vt:lpstr>
      <vt:lpstr>Times New Roman</vt:lpstr>
      <vt:lpstr>Microsoft YaHei</vt:lpstr>
      <vt:lpstr>Arial Unicode MS</vt:lpstr>
      <vt:lpstr>Calibri Light</vt:lpstr>
      <vt:lpstr>Calibri</vt:lpstr>
      <vt:lpstr>Wingdings 2</vt:lpstr>
      <vt:lpstr>Gill Sans MT</vt:lpstr>
      <vt:lpstr>Verdana</vt:lpstr>
      <vt:lpstr>Stencil</vt:lpstr>
      <vt:lpstr>.VnVogue</vt:lpstr>
      <vt:lpstr>Segoe Print</vt:lpstr>
      <vt:lpstr>MS Mincho</vt:lpstr>
      <vt:lpstr>Snap ITC</vt:lpstr>
      <vt:lpstr>VNI-Garam</vt:lpstr>
      <vt:lpstr>Rockwell Extra Bold</vt:lpstr>
      <vt:lpstr>Arial Black</vt:lpstr>
      <vt:lpstr>VNI-Fato</vt:lpstr>
      <vt:lpstr>Book Antiqua</vt:lpstr>
      <vt:lpstr>Bodoni MT</vt:lpstr>
      <vt:lpstr>Bodoni MT Black</vt:lpstr>
      <vt:lpstr>Bookman Old Style</vt:lpstr>
      <vt:lpstr>Algerian</vt:lpstr>
      <vt:lpstr>Yu Gothic UI</vt:lpstr>
      <vt:lpstr>.VnTime</vt:lpstr>
      <vt:lpstr>VNI-Bodon-Poster</vt:lpstr>
      <vt:lpstr>Segoe UI Black</vt:lpstr>
      <vt:lpstr>Gisha</vt:lpstr>
      <vt:lpstr>Segoe UI 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PHAM THI THUY</cp:lastModifiedBy>
  <cp:revision>28</cp:revision>
  <dcterms:created xsi:type="dcterms:W3CDTF">2021-06-16T04:46:00Z</dcterms:created>
  <dcterms:modified xsi:type="dcterms:W3CDTF">2021-07-22T04:08:08Z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